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7CE"/>
    <a:srgbClr val="EFCDC3"/>
    <a:srgbClr val="E25432"/>
    <a:srgbClr val="C43E1C"/>
    <a:srgbClr val="EFCCC2"/>
    <a:srgbClr val="EA8770"/>
    <a:srgbClr val="E66D50"/>
    <a:srgbClr val="E97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4660"/>
  </p:normalViewPr>
  <p:slideViewPr>
    <p:cSldViewPr snapToGrid="0">
      <p:cViewPr>
        <p:scale>
          <a:sx n="125" d="100"/>
          <a:sy n="125" d="100"/>
        </p:scale>
        <p:origin x="123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9677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043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3343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8549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8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8201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234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2336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0080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9045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150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78AE97-17D8-439B-AE53-B3BE17965936}" type="datetimeFigureOut">
              <a:rPr kumimoji="1" lang="ja-JP" altLang="en-US" smtClean="0"/>
              <a:t>2025/11/14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AE6226-FFDC-415D-B614-EDE92973AAA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5196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9E440-C37B-8D34-1ECD-783A61228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4319"/>
            <a:ext cx="7162800" cy="577510"/>
          </a:xfrm>
          <a:prstGeom prst="rect">
            <a:avLst/>
          </a:prstGeom>
          <a:gradFill>
            <a:gsLst>
              <a:gs pos="14000">
                <a:srgbClr val="F7E6E1"/>
              </a:gs>
              <a:gs pos="0">
                <a:schemeClr val="bg1"/>
              </a:gs>
              <a:gs pos="58000">
                <a:srgbClr val="E9B9AC"/>
              </a:gs>
              <a:gs pos="44000">
                <a:srgbClr val="EECAC0"/>
              </a:gs>
              <a:gs pos="78000">
                <a:srgbClr val="E2A291"/>
              </a:gs>
              <a:gs pos="100000">
                <a:srgbClr val="D881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181645-229D-3CB1-86E9-87F6E382F6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144000" cy="152399"/>
          </a:xfrm>
          <a:prstGeom prst="rect">
            <a:avLst/>
          </a:prstGeom>
          <a:solidFill>
            <a:srgbClr val="C43E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EDB630-38FB-1668-F4D4-D6B5712869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62800" y="264319"/>
            <a:ext cx="1981200" cy="577510"/>
          </a:xfrm>
          <a:prstGeom prst="rect">
            <a:avLst/>
          </a:prstGeom>
          <a:solidFill>
            <a:srgbClr val="C43E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29BE843-0AAD-D4E9-5809-4A4127A74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5359" b="21299"/>
          <a:stretch/>
        </p:blipFill>
        <p:spPr>
          <a:xfrm>
            <a:off x="8301897" y="1"/>
            <a:ext cx="842103" cy="152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1FB96D-73EF-EFBA-7784-DD6C2BFBDA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52400"/>
            <a:ext cx="9144000" cy="111919"/>
          </a:xfrm>
          <a:prstGeom prst="rect">
            <a:avLst/>
          </a:prstGeom>
          <a:solidFill>
            <a:srgbClr val="EFCC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113324-342E-5AEB-1D3A-3D7AD9511F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3725" y="1037612"/>
            <a:ext cx="4802244" cy="25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50A73FF-3C2D-895C-AFAB-FE727FCBD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" y="293184"/>
            <a:ext cx="520361" cy="520361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E05113B-6DE5-249F-931E-D4E84B725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0213" y="288069"/>
            <a:ext cx="1582508" cy="516857"/>
          </a:xfrm>
          <a:prstGeom prst="rect">
            <a:avLst/>
          </a:prstGeom>
          <a:solidFill>
            <a:srgbClr val="F2D7CE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91EDA29-6353-669A-56C9-6C5D6498B0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42352"/>
            <a:ext cx="807720" cy="1957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四角形: 上の 2 つの角を丸める 15">
            <a:extLst>
              <a:ext uri="{FF2B5EF4-FFF2-40B4-BE49-F238E27FC236}">
                <a16:creationId xmlns:a16="http://schemas.microsoft.com/office/drawing/2014/main" id="{0A5B2E45-C136-1E9B-81CD-8AC6FB24D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" y="1037614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四角形: 上の 2 つの角を丸める 17">
            <a:extLst>
              <a:ext uri="{FF2B5EF4-FFF2-40B4-BE49-F238E27FC236}">
                <a16:creationId xmlns:a16="http://schemas.microsoft.com/office/drawing/2014/main" id="{FEAFE638-A02F-6814-ECAA-CA27B48C6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7718" y="1037614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上の 2 つの角を丸める 18">
            <a:extLst>
              <a:ext uri="{FF2B5EF4-FFF2-40B4-BE49-F238E27FC236}">
                <a16:creationId xmlns:a16="http://schemas.microsoft.com/office/drawing/2014/main" id="{0F9EB4E0-47B8-8F12-7FE4-F0EDFD8B4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5438" y="1037613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上の 2 つの角を丸める 19">
            <a:extLst>
              <a:ext uri="{FF2B5EF4-FFF2-40B4-BE49-F238E27FC236}">
                <a16:creationId xmlns:a16="http://schemas.microsoft.com/office/drawing/2014/main" id="{B5983CB0-6A50-FA5D-8387-E596757DCD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23158" y="1037612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F38215-A92A-AF51-ECA7-A8BB2243A2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0491" y="817133"/>
            <a:ext cx="566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カルテ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41D652-58B7-E229-E450-55B9C64349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7719" y="841829"/>
            <a:ext cx="8336281" cy="195785"/>
          </a:xfrm>
          <a:prstGeom prst="rect">
            <a:avLst/>
          </a:prstGeom>
          <a:solidFill>
            <a:srgbClr val="E25432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2A9EF40-46F0-96C5-2A6D-D28CB0FEAB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41244"/>
            <a:ext cx="3355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カレンダー　　　病名　　　検査結果　 　各種記録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222A601-0186-385A-2403-D79F61839E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84703" y="107320"/>
            <a:ext cx="2189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ファイル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(F) 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表示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(V) 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ヘルプ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(H)</a:t>
            </a:r>
            <a:endParaRPr kumimoji="1" lang="ja-JP" altLang="en-US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4520FFE-B5BD-5B0C-0073-7F6ED965EE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31521"/>
            <a:ext cx="9143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電子カルテ </a:t>
            </a:r>
            <a:r>
              <a:rPr kumimoji="1" lang="en-US" altLang="ja-JP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– </a:t>
            </a:r>
            <a:r>
              <a:rPr kumimoji="1" lang="ja-JP" altLang="en-US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ミセカルテ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DF23E1-90E5-146A-88C9-576166BF8F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3947" y="294381"/>
            <a:ext cx="1289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ID: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〇〇〇〇〇〇〇〇〇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990252-B63A-7733-E511-6821F6DBA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0850" y="430698"/>
            <a:ext cx="109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〇〇　〇〇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E9AC024-864A-0C53-C066-CBD40E28D6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36201" y="491896"/>
            <a:ext cx="296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様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9FD5BE-161E-DB79-4BCA-8B8B683639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3947" y="645471"/>
            <a:ext cx="1289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〇〇〇〇　〇〇〇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8B4607B-E4E8-8D84-A33D-2F9A43EB45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8987" y="322976"/>
            <a:ext cx="1946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平成〇〇年〇月〇日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〇〇歳〇〇ヶ月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)</a:t>
            </a:r>
            <a:endParaRPr kumimoji="1" lang="ja-JP" altLang="en-US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0B5834C-38D1-E953-EBE4-FAFA246CE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82721" y="481841"/>
            <a:ext cx="194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身長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　　　　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体重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</a:p>
          <a:p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血液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　　　　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体面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endParaRPr kumimoji="1" lang="ja-JP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420BD40-F4DD-4836-D91A-B04614C032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292" y="260689"/>
            <a:ext cx="45719" cy="577510"/>
          </a:xfrm>
          <a:prstGeom prst="rect">
            <a:avLst/>
          </a:prstGeom>
          <a:solidFill>
            <a:srgbClr val="E25432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272A8B1-B6C9-144D-A9E9-FE3A58B952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04989" y="370458"/>
            <a:ext cx="557511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09CDD94E-2284-E91E-6357-C9A3C46D23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04989" y="609643"/>
            <a:ext cx="831355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7F6604C-82F3-12A4-AB9D-501D2C14C4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7358" y="371503"/>
            <a:ext cx="151988" cy="13226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D322946-C877-0394-30D3-11A70A6D27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07705" y="610034"/>
            <a:ext cx="151988" cy="13226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4BBC1D98-68B8-DB65-7394-3E65335308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91000" y="420854"/>
            <a:ext cx="64704" cy="458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64A28375-5BC8-A90C-0BA6-23AA361F12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051347" y="660874"/>
            <a:ext cx="64704" cy="458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DDB3BEF-FD1D-147D-8800-DF3611CE38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27292" y="337630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外科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08188D3-00F0-70C9-7954-FDCA04CB7A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296" y="576814"/>
            <a:ext cx="502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健常者</a:t>
            </a: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64069B59-1005-0304-010E-C0CF0BEA48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67568" y="370458"/>
            <a:ext cx="272702" cy="13304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C17B404D-95FB-53EA-DC71-C8D8E902FC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47618" y="371111"/>
            <a:ext cx="272702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2C569FE-BADF-FF13-89B3-CCEAB6D41F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06596" y="337107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chemeClr val="bg1"/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外来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DAC214F-B3F9-94BC-3DCD-9D700EEEC1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79193" y="337107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入院</a:t>
            </a: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5D91A4C-8FCB-E1F2-4770-20A86F36E7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19850" y="351710"/>
            <a:ext cx="686684" cy="38396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A9D787A-9F36-A7C2-CFBA-C0BC9D4C7D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1814" y="553074"/>
            <a:ext cx="807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プロファイル</a:t>
            </a:r>
          </a:p>
        </p:txBody>
      </p:sp>
      <p:pic>
        <p:nvPicPr>
          <p:cNvPr id="56" name="図 55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19CECCD-696C-9015-2979-7737835164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75" y="383093"/>
            <a:ext cx="207602" cy="209946"/>
          </a:xfrm>
          <a:prstGeom prst="rect">
            <a:avLst/>
          </a:prstGeom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233A786-1C60-C8F4-F027-E2B6E8C4A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624" y="351710"/>
            <a:ext cx="411415" cy="38396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5289B24-5100-912D-9A17-B95B85BFF4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39615" y="553730"/>
            <a:ext cx="406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chemeClr val="accent4"/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保存</a:t>
            </a:r>
          </a:p>
        </p:txBody>
      </p:sp>
      <p:pic>
        <p:nvPicPr>
          <p:cNvPr id="60" name="図 59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612A89-8B26-4F3D-6E6C-9BC0D99FAA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17" y="377736"/>
            <a:ext cx="243827" cy="243827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0B69365-2F76-EAB6-F0ED-B06EEB4D9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08742" y="349791"/>
            <a:ext cx="556179" cy="383964"/>
          </a:xfrm>
          <a:prstGeom prst="rect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0498AEF-FEDB-AC1B-E2C5-AE01477532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7284" y="383797"/>
            <a:ext cx="80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カルテを</a:t>
            </a:r>
            <a:endParaRPr kumimoji="1" lang="en-US" altLang="ja-JP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閉じる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DDEF846-0BD0-4036-8404-23D58D625C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19637" y="354511"/>
            <a:ext cx="533702" cy="383964"/>
          </a:xfrm>
          <a:prstGeom prst="rect">
            <a:avLst/>
          </a:prstGeom>
          <a:solidFill>
            <a:schemeClr val="accent4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EC0F883-456B-9821-2566-816B60A5AF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32414" y="555918"/>
            <a:ext cx="711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ログアウト</a:t>
            </a:r>
          </a:p>
        </p:txBody>
      </p:sp>
      <p:pic>
        <p:nvPicPr>
          <p:cNvPr id="66" name="図 65" descr="黒い背景に白い文字があ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695B4D-088D-7B01-03F4-5D655890A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41" y="307814"/>
            <a:ext cx="384291" cy="384291"/>
          </a:xfrm>
          <a:prstGeom prst="rect">
            <a:avLst/>
          </a:prstGeom>
        </p:spPr>
      </p:pic>
      <p:pic>
        <p:nvPicPr>
          <p:cNvPr id="68" name="図 67" descr="カレンダー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B22ED22-3A32-7603-C2DD-612070980B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53270"/>
            <a:ext cx="3825240" cy="1229541"/>
          </a:xfrm>
          <a:prstGeom prst="rect">
            <a:avLst/>
          </a:prstGeom>
        </p:spPr>
      </p:pic>
      <p:pic>
        <p:nvPicPr>
          <p:cNvPr id="73" name="図 72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3DA109C-BCB3-F4FF-566D-DFD54E22C5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9" t="84872" r="7894" b="6278"/>
          <a:stretch/>
        </p:blipFill>
        <p:spPr>
          <a:xfrm>
            <a:off x="213358" y="3049554"/>
            <a:ext cx="1402080" cy="2640045"/>
          </a:xfrm>
          <a:prstGeom prst="rect">
            <a:avLst/>
          </a:prstGeom>
        </p:spPr>
      </p:pic>
      <p:pic>
        <p:nvPicPr>
          <p:cNvPr id="74" name="図 73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A766B25-8000-B364-1751-A886C4E7B4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9" t="84872" r="7894" b="6278"/>
          <a:stretch/>
        </p:blipFill>
        <p:spPr>
          <a:xfrm>
            <a:off x="1881189" y="3069563"/>
            <a:ext cx="1862136" cy="841828"/>
          </a:xfrm>
          <a:prstGeom prst="rect">
            <a:avLst/>
          </a:prstGeom>
        </p:spPr>
      </p:pic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3CC7994E-086E-5369-9FAE-65704C5343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70542" y="876061"/>
            <a:ext cx="831355" cy="13304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2C0FCDB-76A6-4637-567C-0CD1F3E2B4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78468" y="843008"/>
            <a:ext cx="1015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ユーザー表示設定</a:t>
            </a: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A76CD3D2-1BF7-280F-07AD-D3AEE9045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5798" y="872948"/>
            <a:ext cx="614299" cy="13304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79AE3A70-FB18-C565-FADA-E182E5C3D6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20240" y="843008"/>
            <a:ext cx="8054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メニュー表示</a:t>
            </a:r>
          </a:p>
        </p:txBody>
      </p:sp>
      <p:pic>
        <p:nvPicPr>
          <p:cNvPr id="80" name="図 79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C56C711-FB6E-0985-20F3-07DDE34B1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/>
          <a:stretch/>
        </p:blipFill>
        <p:spPr>
          <a:xfrm>
            <a:off x="7946515" y="1513966"/>
            <a:ext cx="1179138" cy="4222907"/>
          </a:xfrm>
          <a:prstGeom prst="rect">
            <a:avLst/>
          </a:prstGeom>
        </p:spPr>
      </p:pic>
      <p:pic>
        <p:nvPicPr>
          <p:cNvPr id="81" name="図 80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567187-FD67-EEDD-0BA5-0984196A4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54626" r="13196" b="42301"/>
          <a:stretch/>
        </p:blipFill>
        <p:spPr>
          <a:xfrm>
            <a:off x="8019661" y="1543598"/>
            <a:ext cx="950686" cy="144934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49BEDEAA-9D44-4254-9115-D7AC6E2EA1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41244" y="1511258"/>
            <a:ext cx="110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>
                <a:solidFill>
                  <a:schemeClr val="accent4">
                    <a:lumMod val="75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オーダーメニュー</a:t>
            </a:r>
          </a:p>
        </p:txBody>
      </p:sp>
      <p:pic>
        <p:nvPicPr>
          <p:cNvPr id="84" name="図 83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5123FD1-97DC-F16E-31FD-6083C6B90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b="34474"/>
          <a:stretch/>
        </p:blipFill>
        <p:spPr>
          <a:xfrm>
            <a:off x="7941244" y="1120500"/>
            <a:ext cx="1184409" cy="390758"/>
          </a:xfrm>
          <a:prstGeom prst="rect">
            <a:avLst/>
          </a:prstGeom>
        </p:spPr>
      </p:pic>
      <p:pic>
        <p:nvPicPr>
          <p:cNvPr id="85" name="図 8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5679024-0E91-CC12-D1D5-E7DDA124C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54626" r="13196" b="42301"/>
          <a:stretch/>
        </p:blipFill>
        <p:spPr>
          <a:xfrm>
            <a:off x="7941242" y="1037612"/>
            <a:ext cx="1202757" cy="86901"/>
          </a:xfrm>
          <a:prstGeom prst="rect">
            <a:avLst/>
          </a:prstGeom>
        </p:spPr>
      </p:pic>
      <p:pic>
        <p:nvPicPr>
          <p:cNvPr id="92" name="図 91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C1EBDB5-1AEF-DF4E-36CF-1F77D6F64A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23626" r="13154" b="2667"/>
          <a:stretch/>
        </p:blipFill>
        <p:spPr>
          <a:xfrm>
            <a:off x="-12736" y="1287465"/>
            <a:ext cx="7953978" cy="4449408"/>
          </a:xfrm>
          <a:prstGeom prst="rect">
            <a:avLst/>
          </a:prstGeom>
        </p:spPr>
      </p:pic>
      <p:pic>
        <p:nvPicPr>
          <p:cNvPr id="93" name="図 92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DA2AB9B-C5D4-2BF5-9158-E94D15C41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5" t="62224" r="12925" b="25694"/>
          <a:stretch/>
        </p:blipFill>
        <p:spPr>
          <a:xfrm>
            <a:off x="8020535" y="4309577"/>
            <a:ext cx="1097757" cy="1286361"/>
          </a:xfrm>
          <a:prstGeom prst="rect">
            <a:avLst/>
          </a:prstGeom>
        </p:spPr>
      </p:pic>
      <p:pic>
        <p:nvPicPr>
          <p:cNvPr id="94" name="図 93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3F9DC31-1DE6-59AD-8C19-52318FF997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83503" r="1729" b="6942"/>
          <a:stretch/>
        </p:blipFill>
        <p:spPr>
          <a:xfrm>
            <a:off x="8019661" y="3469481"/>
            <a:ext cx="1080699" cy="450643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BA413A-FA8D-75EF-11B9-DD148F425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5953" y="5388776"/>
            <a:ext cx="7972468" cy="390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165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0F9E440-C37B-8D34-1ECD-783A61228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264319"/>
            <a:ext cx="7162800" cy="577510"/>
          </a:xfrm>
          <a:prstGeom prst="rect">
            <a:avLst/>
          </a:prstGeom>
          <a:gradFill>
            <a:gsLst>
              <a:gs pos="14000">
                <a:srgbClr val="F7E6E1"/>
              </a:gs>
              <a:gs pos="0">
                <a:schemeClr val="bg1"/>
              </a:gs>
              <a:gs pos="58000">
                <a:srgbClr val="E9B9AC"/>
              </a:gs>
              <a:gs pos="44000">
                <a:srgbClr val="EECAC0"/>
              </a:gs>
              <a:gs pos="78000">
                <a:srgbClr val="E2A291"/>
              </a:gs>
              <a:gs pos="100000">
                <a:srgbClr val="D8816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0181645-229D-3CB1-86E9-87F6E382F6C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"/>
            <a:ext cx="9144000" cy="152399"/>
          </a:xfrm>
          <a:prstGeom prst="rect">
            <a:avLst/>
          </a:prstGeom>
          <a:solidFill>
            <a:srgbClr val="C43E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DEDB630-38FB-1668-F4D4-D6B5712869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62800" y="264319"/>
            <a:ext cx="1981200" cy="577510"/>
          </a:xfrm>
          <a:prstGeom prst="rect">
            <a:avLst/>
          </a:prstGeom>
          <a:solidFill>
            <a:srgbClr val="C43E1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29BE843-0AAD-D4E9-5809-4A4127A747C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5359" b="21299"/>
          <a:stretch/>
        </p:blipFill>
        <p:spPr>
          <a:xfrm>
            <a:off x="8301897" y="1"/>
            <a:ext cx="842103" cy="15240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81FB96D-73EF-EFBA-7784-DD6C2BFBDAC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52400"/>
            <a:ext cx="9144000" cy="111919"/>
          </a:xfrm>
          <a:prstGeom prst="rect">
            <a:avLst/>
          </a:prstGeom>
          <a:solidFill>
            <a:srgbClr val="EFCC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2113324-342E-5AEB-1D3A-3D7AD9511F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133725" y="1037612"/>
            <a:ext cx="4802244" cy="252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50A73FF-3C2D-895C-AFAB-FE727FCBD4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" y="293184"/>
            <a:ext cx="520361" cy="520361"/>
          </a:xfrm>
          <a:prstGeom prst="rect">
            <a:avLst/>
          </a:prstGeom>
        </p:spPr>
      </p:pic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2E05113B-6DE5-249F-931E-D4E84B725A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0213" y="288069"/>
            <a:ext cx="1582508" cy="516857"/>
          </a:xfrm>
          <a:prstGeom prst="rect">
            <a:avLst/>
          </a:prstGeom>
          <a:solidFill>
            <a:srgbClr val="F2D7CE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91EDA29-6353-669A-56C9-6C5D6498B0C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842352"/>
            <a:ext cx="807720" cy="19578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四角形: 上の 2 つの角を丸める 15">
            <a:extLst>
              <a:ext uri="{FF2B5EF4-FFF2-40B4-BE49-F238E27FC236}">
                <a16:creationId xmlns:a16="http://schemas.microsoft.com/office/drawing/2014/main" id="{0A5B2E45-C136-1E9B-81CD-8AC6FB24D43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" y="1037614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四角形: 上の 2 つの角を丸める 17">
            <a:extLst>
              <a:ext uri="{FF2B5EF4-FFF2-40B4-BE49-F238E27FC236}">
                <a16:creationId xmlns:a16="http://schemas.microsoft.com/office/drawing/2014/main" id="{FEAFE638-A02F-6814-ECAA-CA27B48C61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7718" y="1037614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上の 2 つの角を丸める 18">
            <a:extLst>
              <a:ext uri="{FF2B5EF4-FFF2-40B4-BE49-F238E27FC236}">
                <a16:creationId xmlns:a16="http://schemas.microsoft.com/office/drawing/2014/main" id="{0F9EB4E0-47B8-8F12-7FE4-F0EDFD8B46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615438" y="1037613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四角形: 上の 2 つの角を丸める 19">
            <a:extLst>
              <a:ext uri="{FF2B5EF4-FFF2-40B4-BE49-F238E27FC236}">
                <a16:creationId xmlns:a16="http://schemas.microsoft.com/office/drawing/2014/main" id="{B5983CB0-6A50-FA5D-8387-E596757DCD2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423158" y="1037612"/>
            <a:ext cx="807720" cy="225767"/>
          </a:xfrm>
          <a:prstGeom prst="round2Same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2EF38215-A92A-AF51-ECA7-A8BB2243A2D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0491" y="817133"/>
            <a:ext cx="5667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カルテ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1E41D652-58B7-E229-E450-55B9C64349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7719" y="841829"/>
            <a:ext cx="8336281" cy="195785"/>
          </a:xfrm>
          <a:prstGeom prst="rect">
            <a:avLst/>
          </a:prstGeom>
          <a:solidFill>
            <a:srgbClr val="E25432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2A9EF40-46F0-96C5-2A6D-D28CB0FEAB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1041244"/>
            <a:ext cx="33551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カレンダー　　　病名　　　検査結果　 　各種記録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222A601-0186-385A-2403-D79F61839EF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84703" y="107320"/>
            <a:ext cx="21897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ファイル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(F) 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表示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(V) 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ヘルプ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(H)</a:t>
            </a:r>
            <a:endParaRPr kumimoji="1" lang="ja-JP" altLang="en-US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4520FFE-B5BD-5B0C-0073-7F6ED965EEF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-31521"/>
            <a:ext cx="9143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電子カルテ </a:t>
            </a:r>
            <a:r>
              <a:rPr kumimoji="1" lang="en-US" altLang="ja-JP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– </a:t>
            </a:r>
            <a:r>
              <a:rPr kumimoji="1" lang="ja-JP" altLang="en-US" sz="9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ミセカルテ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CDF23E1-90E5-146A-88C9-576166BF8F2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3947" y="294381"/>
            <a:ext cx="1289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ID:02992711</a:t>
            </a:r>
            <a:endParaRPr kumimoji="1" lang="ja-JP" altLang="en-US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E990252-B63A-7733-E511-6821F6DBAED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0850" y="430698"/>
            <a:ext cx="1092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岸田　文雄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2E9AC024-864A-0C53-C066-CBD40E28D6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436201" y="491896"/>
            <a:ext cx="296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様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DB9FD5BE-161E-DB79-4BCA-8B8B6836395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43947" y="645471"/>
            <a:ext cx="12896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ｷｼﾀﾞ ﾌﾐｵ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8B4607B-E4E8-8D84-A33D-2F9A43EB455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238987" y="322976"/>
            <a:ext cx="19468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平成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32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年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7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月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29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日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(68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歳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4</a:t>
            </a:r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ヶ月</a:t>
            </a:r>
            <a:r>
              <a:rPr kumimoji="1" lang="en-US" altLang="ja-JP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)</a:t>
            </a:r>
            <a:endParaRPr kumimoji="1" lang="ja-JP" altLang="en-US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0B5834C-38D1-E953-EBE4-FAFA246CE11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82721" y="481841"/>
            <a:ext cx="194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身長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　　　　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体重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</a:p>
          <a:p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血液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　　　　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【</a:t>
            </a:r>
            <a:r>
              <a:rPr kumimoji="1" lang="ja-JP" altLang="en-US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体面</a:t>
            </a:r>
            <a:r>
              <a:rPr kumimoji="1" lang="en-US" altLang="ja-JP" sz="800" dirty="0">
                <a:solidFill>
                  <a:schemeClr val="tx2">
                    <a:lumMod val="50000"/>
                    <a:lumOff val="50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】</a:t>
            </a:r>
            <a:endParaRPr kumimoji="1" lang="ja-JP" altLang="en-US" sz="800" dirty="0">
              <a:solidFill>
                <a:schemeClr val="tx2">
                  <a:lumMod val="50000"/>
                  <a:lumOff val="50000"/>
                </a:schemeClr>
              </a:solidFill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5420BD40-F4DD-4836-D91A-B04614C032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127292" y="260689"/>
            <a:ext cx="45719" cy="577510"/>
          </a:xfrm>
          <a:prstGeom prst="rect">
            <a:avLst/>
          </a:prstGeom>
          <a:solidFill>
            <a:srgbClr val="E25432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8" name="四角形: 角を丸くする 37">
            <a:extLst>
              <a:ext uri="{FF2B5EF4-FFF2-40B4-BE49-F238E27FC236}">
                <a16:creationId xmlns:a16="http://schemas.microsoft.com/office/drawing/2014/main" id="{E272A8B1-B6C9-144D-A9E9-FE3A58B952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04989" y="370458"/>
            <a:ext cx="557511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09CDD94E-2284-E91E-6357-C9A3C46D23E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204989" y="609643"/>
            <a:ext cx="831355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67F6604C-82F3-12A4-AB9D-501D2C14C4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747358" y="371503"/>
            <a:ext cx="151988" cy="13226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D322946-C877-0394-30D3-11A70A6D27D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07705" y="610034"/>
            <a:ext cx="151988" cy="132262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二等辺三角形 41">
            <a:extLst>
              <a:ext uri="{FF2B5EF4-FFF2-40B4-BE49-F238E27FC236}">
                <a16:creationId xmlns:a16="http://schemas.microsoft.com/office/drawing/2014/main" id="{4BBC1D98-68B8-DB65-7394-3E65335308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4791000" y="420854"/>
            <a:ext cx="64704" cy="458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二等辺三角形 42">
            <a:extLst>
              <a:ext uri="{FF2B5EF4-FFF2-40B4-BE49-F238E27FC236}">
                <a16:creationId xmlns:a16="http://schemas.microsoft.com/office/drawing/2014/main" id="{64A28375-5BC8-A90C-0BA6-23AA361F125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0800000">
            <a:off x="5051347" y="660874"/>
            <a:ext cx="64704" cy="4585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DDDB3BEF-FD1D-147D-8800-DF3611CE38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27292" y="337630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外科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08188D3-00F0-70C9-7954-FDCA04CB7A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4136296" y="576814"/>
            <a:ext cx="502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健常者</a:t>
            </a:r>
          </a:p>
        </p:txBody>
      </p:sp>
      <p:sp>
        <p:nvSpPr>
          <p:cNvPr id="47" name="四角形: 角を丸くする 46">
            <a:extLst>
              <a:ext uri="{FF2B5EF4-FFF2-40B4-BE49-F238E27FC236}">
                <a16:creationId xmlns:a16="http://schemas.microsoft.com/office/drawing/2014/main" id="{64069B59-1005-0304-010E-C0CF0BEA483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67568" y="370458"/>
            <a:ext cx="272702" cy="133045"/>
          </a:xfrm>
          <a:prstGeom prst="roundRect">
            <a:avLst/>
          </a:prstGeom>
          <a:solidFill>
            <a:srgbClr val="00B0F0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C17B404D-95FB-53EA-DC71-C8D8E902FCE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447618" y="371111"/>
            <a:ext cx="272702" cy="133045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B2C569FE-BADF-FF13-89B3-CCEAB6D41F5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06596" y="337107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chemeClr val="bg1"/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外来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2DAC214F-B3F9-94BC-3DCD-9D700EEEC1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379193" y="337107"/>
            <a:ext cx="4232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入院</a:t>
            </a: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5D91A4C-8FCB-E1F2-4770-20A86F36E76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419850" y="351710"/>
            <a:ext cx="686684" cy="38396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4A9D787A-9F36-A7C2-CFBA-C0BC9D4C7D2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1814" y="553074"/>
            <a:ext cx="807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プロファイル</a:t>
            </a:r>
          </a:p>
        </p:txBody>
      </p:sp>
      <p:pic>
        <p:nvPicPr>
          <p:cNvPr id="56" name="図 55" descr="アイコ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19CECCD-696C-9015-2979-77378351647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975" y="383093"/>
            <a:ext cx="207602" cy="209946"/>
          </a:xfrm>
          <a:prstGeom prst="rect">
            <a:avLst/>
          </a:prstGeom>
        </p:spPr>
      </p:pic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C233A786-1C60-C8F4-F027-E2B6E8C4AEB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334624" y="351710"/>
            <a:ext cx="411415" cy="383964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5289B24-5100-912D-9A17-B95B85BFF4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39615" y="553730"/>
            <a:ext cx="406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solidFill>
                  <a:schemeClr val="accent4"/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保存</a:t>
            </a:r>
          </a:p>
        </p:txBody>
      </p:sp>
      <p:pic>
        <p:nvPicPr>
          <p:cNvPr id="60" name="図 59" descr="図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5612A89-8B26-4F3D-6E6C-9BC0D99FAA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17" y="377736"/>
            <a:ext cx="243827" cy="243827"/>
          </a:xfrm>
          <a:prstGeom prst="rect">
            <a:avLst/>
          </a:prstGeom>
        </p:spPr>
      </p:pic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60B69365-2F76-EAB6-F0ED-B06EEB4D96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08742" y="349791"/>
            <a:ext cx="556179" cy="383964"/>
          </a:xfrm>
          <a:prstGeom prst="rect">
            <a:avLst/>
          </a:prstGeom>
          <a:solidFill>
            <a:srgbClr val="FFFF00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A0498AEF-FEDB-AC1B-E2C5-AE01477532B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687284" y="383797"/>
            <a:ext cx="80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カルテを</a:t>
            </a:r>
            <a:endParaRPr kumimoji="1" lang="en-US" altLang="ja-JP" sz="800" dirty="0">
              <a:latin typeface="UD デジタル 教科書体 N" panose="02020400000000000000" pitchFamily="17" charset="-128"/>
              <a:ea typeface="UD デジタル 教科書体 N" panose="02020400000000000000" pitchFamily="17" charset="-128"/>
            </a:endParaRPr>
          </a:p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閉じる</a:t>
            </a: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FDDEF846-0BD0-4036-8404-23D58D625C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519637" y="354511"/>
            <a:ext cx="533702" cy="383964"/>
          </a:xfrm>
          <a:prstGeom prst="rect">
            <a:avLst/>
          </a:prstGeom>
          <a:solidFill>
            <a:schemeClr val="accent4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EC0F883-456B-9821-2566-816B60A5AF5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32414" y="555918"/>
            <a:ext cx="7115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ログアウト</a:t>
            </a:r>
          </a:p>
        </p:txBody>
      </p:sp>
      <p:pic>
        <p:nvPicPr>
          <p:cNvPr id="66" name="図 65" descr="黒い背景に白い文字がある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695B4D-088D-7B01-03F4-5D655890A87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41" y="307814"/>
            <a:ext cx="384291" cy="384291"/>
          </a:xfrm>
          <a:prstGeom prst="rect">
            <a:avLst/>
          </a:prstGeom>
        </p:spPr>
      </p:pic>
      <p:pic>
        <p:nvPicPr>
          <p:cNvPr id="68" name="図 67" descr="カレンダー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B22ED22-3A32-7603-C2DD-612070980B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253270"/>
            <a:ext cx="3825240" cy="1229541"/>
          </a:xfrm>
          <a:prstGeom prst="rect">
            <a:avLst/>
          </a:prstGeom>
        </p:spPr>
      </p:pic>
      <p:pic>
        <p:nvPicPr>
          <p:cNvPr id="73" name="図 72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3DA109C-BCB3-F4FF-566D-DFD54E22C5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9" t="84872" r="7894" b="6278"/>
          <a:stretch/>
        </p:blipFill>
        <p:spPr>
          <a:xfrm>
            <a:off x="213358" y="3049554"/>
            <a:ext cx="1402080" cy="2640045"/>
          </a:xfrm>
          <a:prstGeom prst="rect">
            <a:avLst/>
          </a:prstGeom>
        </p:spPr>
      </p:pic>
      <p:pic>
        <p:nvPicPr>
          <p:cNvPr id="74" name="図 73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A766B25-8000-B364-1751-A886C4E7B4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9" t="84872" r="7894" b="6278"/>
          <a:stretch/>
        </p:blipFill>
        <p:spPr>
          <a:xfrm>
            <a:off x="1881189" y="3069563"/>
            <a:ext cx="1862136" cy="841828"/>
          </a:xfrm>
          <a:prstGeom prst="rect">
            <a:avLst/>
          </a:prstGeom>
        </p:spPr>
      </p:pic>
      <p:sp>
        <p:nvSpPr>
          <p:cNvPr id="75" name="四角形: 角を丸くする 74">
            <a:extLst>
              <a:ext uri="{FF2B5EF4-FFF2-40B4-BE49-F238E27FC236}">
                <a16:creationId xmlns:a16="http://schemas.microsoft.com/office/drawing/2014/main" id="{3CC7994E-086E-5369-9FAE-65704C5343E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470542" y="876061"/>
            <a:ext cx="831355" cy="133045"/>
          </a:xfrm>
          <a:prstGeom prst="roundRect">
            <a:avLst/>
          </a:prstGeom>
          <a:solidFill>
            <a:srgbClr val="FFFF00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E2C0FCDB-76A6-4637-567C-0CD1F3E2B42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378468" y="843008"/>
            <a:ext cx="1015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ユーザー表示設定</a:t>
            </a:r>
          </a:p>
        </p:txBody>
      </p:sp>
      <p:sp>
        <p:nvSpPr>
          <p:cNvPr id="77" name="四角形: 角を丸くする 76">
            <a:extLst>
              <a:ext uri="{FF2B5EF4-FFF2-40B4-BE49-F238E27FC236}">
                <a16:creationId xmlns:a16="http://schemas.microsoft.com/office/drawing/2014/main" id="{A76CD3D2-1BF7-280F-07AD-D3AEE9045AA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415798" y="872948"/>
            <a:ext cx="614299" cy="133045"/>
          </a:xfrm>
          <a:prstGeom prst="roundRect">
            <a:avLst/>
          </a:prstGeom>
          <a:solidFill>
            <a:schemeClr val="accent4"/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ボックス 77">
            <a:extLst>
              <a:ext uri="{FF2B5EF4-FFF2-40B4-BE49-F238E27FC236}">
                <a16:creationId xmlns:a16="http://schemas.microsoft.com/office/drawing/2014/main" id="{79AE3A70-FB18-C565-FADA-E182E5C3D66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20240" y="843008"/>
            <a:ext cx="8054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" dirty="0"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メニュー表示</a:t>
            </a:r>
          </a:p>
        </p:txBody>
      </p:sp>
      <p:pic>
        <p:nvPicPr>
          <p:cNvPr id="80" name="図 79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C56C711-FB6E-0985-20F3-07DDE34B12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66"/>
          <a:stretch/>
        </p:blipFill>
        <p:spPr>
          <a:xfrm>
            <a:off x="7946515" y="1513966"/>
            <a:ext cx="1179138" cy="4222907"/>
          </a:xfrm>
          <a:prstGeom prst="rect">
            <a:avLst/>
          </a:prstGeom>
        </p:spPr>
      </p:pic>
      <p:pic>
        <p:nvPicPr>
          <p:cNvPr id="81" name="図 80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567187-FD67-EEDD-0BA5-0984196A47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54626" r="13196" b="42301"/>
          <a:stretch/>
        </p:blipFill>
        <p:spPr>
          <a:xfrm>
            <a:off x="8019661" y="1543598"/>
            <a:ext cx="950686" cy="144934"/>
          </a:xfrm>
          <a:prstGeom prst="rect">
            <a:avLst/>
          </a:prstGeom>
        </p:spPr>
      </p:pic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49BEDEAA-9D44-4254-9115-D7AC6E2EA1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7941244" y="1511258"/>
            <a:ext cx="1106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900" dirty="0">
                <a:solidFill>
                  <a:schemeClr val="accent4">
                    <a:lumMod val="75000"/>
                  </a:schemeClr>
                </a:solidFill>
                <a:latin typeface="UD デジタル 教科書体 N" panose="02020400000000000000" pitchFamily="17" charset="-128"/>
                <a:ea typeface="UD デジタル 教科書体 N" panose="02020400000000000000" pitchFamily="17" charset="-128"/>
              </a:rPr>
              <a:t>オーダーメニュー</a:t>
            </a:r>
          </a:p>
        </p:txBody>
      </p:sp>
      <p:pic>
        <p:nvPicPr>
          <p:cNvPr id="84" name="図 83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5123FD1-97DC-F16E-31FD-6083C6B908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0" b="34474"/>
          <a:stretch/>
        </p:blipFill>
        <p:spPr>
          <a:xfrm>
            <a:off x="7941244" y="1120500"/>
            <a:ext cx="1184409" cy="390758"/>
          </a:xfrm>
          <a:prstGeom prst="rect">
            <a:avLst/>
          </a:prstGeom>
        </p:spPr>
      </p:pic>
      <p:pic>
        <p:nvPicPr>
          <p:cNvPr id="85" name="図 84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5679024-0E91-CC12-D1D5-E7DDA124CE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" t="54626" r="13196" b="42301"/>
          <a:stretch/>
        </p:blipFill>
        <p:spPr>
          <a:xfrm>
            <a:off x="7941242" y="1037612"/>
            <a:ext cx="1202757" cy="86901"/>
          </a:xfrm>
          <a:prstGeom prst="rect">
            <a:avLst/>
          </a:prstGeom>
        </p:spPr>
      </p:pic>
      <p:pic>
        <p:nvPicPr>
          <p:cNvPr id="92" name="図 91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C1EBDB5-1AEF-DF4E-36CF-1F77D6F64A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" t="23626" r="13154" b="2667"/>
          <a:stretch/>
        </p:blipFill>
        <p:spPr>
          <a:xfrm>
            <a:off x="-12736" y="1287465"/>
            <a:ext cx="7953978" cy="4449408"/>
          </a:xfrm>
          <a:prstGeom prst="rect">
            <a:avLst/>
          </a:prstGeom>
        </p:spPr>
      </p:pic>
      <p:pic>
        <p:nvPicPr>
          <p:cNvPr id="93" name="図 92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DA2AB9B-C5D4-2BF5-9158-E94D15C41B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5" t="62224" r="12925" b="25694"/>
          <a:stretch/>
        </p:blipFill>
        <p:spPr>
          <a:xfrm>
            <a:off x="8020535" y="4309577"/>
            <a:ext cx="1097757" cy="1286361"/>
          </a:xfrm>
          <a:prstGeom prst="rect">
            <a:avLst/>
          </a:prstGeom>
        </p:spPr>
      </p:pic>
      <p:pic>
        <p:nvPicPr>
          <p:cNvPr id="94" name="図 93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3F9DC31-1DE6-59AD-8C19-52318FF997C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83503" r="1729" b="6942"/>
          <a:stretch/>
        </p:blipFill>
        <p:spPr>
          <a:xfrm>
            <a:off x="8019661" y="3469481"/>
            <a:ext cx="1080699" cy="450643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6BA413A-FA8D-75EF-11B9-DD148F4253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5953" y="5388776"/>
            <a:ext cx="7972468" cy="390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056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</TotalTime>
  <Words>143</Words>
  <Application>Microsoft Office PowerPoint</Application>
  <PresentationFormat>画面に合わせる (16:10)</PresentationFormat>
  <Paragraphs>46</Paragraphs>
  <Slides>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UD デジタル 教科書体 N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大樹 田中</dc:creator>
  <cp:lastModifiedBy>大樹 田中</cp:lastModifiedBy>
  <cp:revision>6</cp:revision>
  <dcterms:created xsi:type="dcterms:W3CDTF">2025-11-14T10:25:20Z</dcterms:created>
  <dcterms:modified xsi:type="dcterms:W3CDTF">2025-11-14T11:51:43Z</dcterms:modified>
</cp:coreProperties>
</file>